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7" r:id="rId2"/>
    <p:sldId id="262" r:id="rId3"/>
    <p:sldId id="263" r:id="rId4"/>
    <p:sldId id="259" r:id="rId5"/>
    <p:sldId id="265" r:id="rId6"/>
    <p:sldId id="260" r:id="rId7"/>
    <p:sldId id="267" r:id="rId8"/>
    <p:sldId id="261" r:id="rId9"/>
  </p:sldIdLst>
  <p:sldSz cx="9144000" cy="6858000" type="screen4x3"/>
  <p:notesSz cx="9944100" cy="6805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38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9110" cy="340281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632691" y="0"/>
            <a:ext cx="4309110" cy="340281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8756BCF8-CC8C-47B4-A570-4064822734D7}" type="datetimeFigureOut">
              <a:rPr lang="de-AT" smtClean="0"/>
              <a:t>30.01.2017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2" y="6464152"/>
            <a:ext cx="4309110" cy="340281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632691" y="6464152"/>
            <a:ext cx="4309110" cy="340281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18CDF1B4-1C14-4A1D-AEE7-4600117083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04712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71470-6508-440B-BB63-DF65316FB7C5}" type="datetimeFigureOut">
              <a:rPr lang="de-AT" smtClean="0"/>
              <a:t>30.01.2017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ECD8-805C-409D-BD14-8AAAE2E7BEA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95715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71470-6508-440B-BB63-DF65316FB7C5}" type="datetimeFigureOut">
              <a:rPr lang="de-AT" smtClean="0"/>
              <a:t>30.01.2017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ECD8-805C-409D-BD14-8AAAE2E7BEA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99939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71470-6508-440B-BB63-DF65316FB7C5}" type="datetimeFigureOut">
              <a:rPr lang="de-AT" smtClean="0"/>
              <a:t>30.01.2017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ECD8-805C-409D-BD14-8AAAE2E7BEA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93527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71470-6508-440B-BB63-DF65316FB7C5}" type="datetimeFigureOut">
              <a:rPr lang="de-AT" smtClean="0"/>
              <a:t>30.01.2017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ECD8-805C-409D-BD14-8AAAE2E7BEA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5362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71470-6508-440B-BB63-DF65316FB7C5}" type="datetimeFigureOut">
              <a:rPr lang="de-AT" smtClean="0"/>
              <a:t>30.01.2017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ECD8-805C-409D-BD14-8AAAE2E7BEA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05049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71470-6508-440B-BB63-DF65316FB7C5}" type="datetimeFigureOut">
              <a:rPr lang="de-AT" smtClean="0"/>
              <a:t>30.01.2017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ECD8-805C-409D-BD14-8AAAE2E7BEA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925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71470-6508-440B-BB63-DF65316FB7C5}" type="datetimeFigureOut">
              <a:rPr lang="de-AT" smtClean="0"/>
              <a:t>30.01.2017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ECD8-805C-409D-BD14-8AAAE2E7BEA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41095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71470-6508-440B-BB63-DF65316FB7C5}" type="datetimeFigureOut">
              <a:rPr lang="de-AT" smtClean="0"/>
              <a:t>30.01.2017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ECD8-805C-409D-BD14-8AAAE2E7BEA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01347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71470-6508-440B-BB63-DF65316FB7C5}" type="datetimeFigureOut">
              <a:rPr lang="de-AT" smtClean="0"/>
              <a:t>30.01.2017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ECD8-805C-409D-BD14-8AAAE2E7BEA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30674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71470-6508-440B-BB63-DF65316FB7C5}" type="datetimeFigureOut">
              <a:rPr lang="de-AT" smtClean="0"/>
              <a:t>30.01.2017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ECD8-805C-409D-BD14-8AAAE2E7BEA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7962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71470-6508-440B-BB63-DF65316FB7C5}" type="datetimeFigureOut">
              <a:rPr lang="de-AT" smtClean="0"/>
              <a:t>30.01.2017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ECD8-805C-409D-BD14-8AAAE2E7BEA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84673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71470-6508-440B-BB63-DF65316FB7C5}" type="datetimeFigureOut">
              <a:rPr lang="de-AT" smtClean="0"/>
              <a:t>30.01.2017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8ECD8-805C-409D-BD14-8AAAE2E7BEA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80859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eeg.tuwien.ac.at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50825" y="0"/>
            <a:ext cx="8713788" cy="6247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de-DE" sz="2400" b="1" i="1" dirty="0" smtClean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en-US" altLang="de-DE" sz="2400" b="1" i="1" dirty="0" smtClean="0">
                <a:solidFill>
                  <a:schemeClr val="accent2"/>
                </a:solidFill>
              </a:rPr>
              <a:t>Interdisciplinary </a:t>
            </a:r>
            <a:r>
              <a:rPr lang="en-US" altLang="de-DE" sz="2400" b="1" i="1" dirty="0" err="1" smtClean="0">
                <a:solidFill>
                  <a:schemeClr val="accent2"/>
                </a:solidFill>
              </a:rPr>
              <a:t>Winterschool</a:t>
            </a:r>
            <a:r>
              <a:rPr lang="en-US" altLang="de-DE" sz="2400" b="1" i="1" dirty="0" smtClean="0">
                <a:solidFill>
                  <a:schemeClr val="accent2"/>
                </a:solidFill>
              </a:rPr>
              <a:t> 2017</a:t>
            </a:r>
            <a:r>
              <a:rPr lang="en-US" altLang="de-DE" sz="2400" b="1" i="1" dirty="0" smtClean="0">
                <a:solidFill>
                  <a:srgbClr val="660066"/>
                </a:solidFill>
              </a:rPr>
              <a:t> </a:t>
            </a:r>
          </a:p>
          <a:p>
            <a:pPr>
              <a:defRPr/>
            </a:pPr>
            <a:endParaRPr lang="en-US" altLang="de-DE" sz="2400" b="1" i="1" dirty="0" smtClean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endParaRPr lang="en-US" altLang="de-DE" sz="2400" b="1" i="1" dirty="0" smtClean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endParaRPr lang="en-US" altLang="de-DE" sz="2400" b="1" i="1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endParaRPr lang="en-US" altLang="de-DE" sz="2400" b="1" i="1" dirty="0" smtClean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endParaRPr lang="en-US" altLang="de-DE" sz="2400" b="1" i="1" dirty="0" smtClean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defRPr/>
            </a:pPr>
            <a:r>
              <a:rPr lang="en-US" altLang="de-DE" sz="4000" b="1" dirty="0">
                <a:solidFill>
                  <a:schemeClr val="tx2"/>
                </a:solidFill>
              </a:rPr>
              <a:t>How to Write a Research Paper</a:t>
            </a:r>
            <a:r>
              <a:rPr lang="en-US" altLang="de-DE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lvl="1">
              <a:defRPr/>
            </a:pPr>
            <a:r>
              <a:rPr lang="de-DE" altLang="de-DE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lvl="1">
              <a:defRPr/>
            </a:pPr>
            <a:endParaRPr lang="de-DE" altLang="de-DE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defRPr/>
            </a:pPr>
            <a:endParaRPr lang="de-DE" altLang="de-DE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defRPr/>
            </a:pPr>
            <a:r>
              <a:rPr lang="de-DE" altLang="de-DE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de-DE" altLang="de-DE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de-DE" altLang="de-DE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</a:p>
          <a:p>
            <a:pPr lvl="1">
              <a:defRPr/>
            </a:pPr>
            <a:r>
              <a:rPr lang="de-DE" altLang="de-DE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de-DE" altLang="de-DE" b="1" dirty="0" smtClean="0">
                <a:solidFill>
                  <a:schemeClr val="accent2"/>
                </a:solidFill>
              </a:rPr>
              <a:t>Amela </a:t>
            </a:r>
            <a:r>
              <a:rPr lang="de-DE" altLang="de-DE" b="1" dirty="0" err="1" smtClean="0">
                <a:solidFill>
                  <a:schemeClr val="accent2"/>
                </a:solidFill>
              </a:rPr>
              <a:t>Ajanovic</a:t>
            </a:r>
            <a:endParaRPr lang="de-DE" altLang="de-DE" b="1" dirty="0" smtClean="0">
              <a:solidFill>
                <a:schemeClr val="accent2"/>
              </a:solidFill>
            </a:endParaRPr>
          </a:p>
          <a:p>
            <a:pPr>
              <a:defRPr/>
            </a:pPr>
            <a:r>
              <a:rPr lang="de-DE" altLang="de-DE" sz="1600" b="1" dirty="0" smtClean="0">
                <a:solidFill>
                  <a:schemeClr val="accent2"/>
                </a:solidFill>
              </a:rPr>
              <a:t>	</a:t>
            </a:r>
            <a:r>
              <a:rPr lang="de-DE" altLang="de-DE" sz="1600" b="1" dirty="0" err="1" smtClean="0">
                <a:solidFill>
                  <a:schemeClr val="accent2"/>
                </a:solidFill>
              </a:rPr>
              <a:t>Energy</a:t>
            </a:r>
            <a:r>
              <a:rPr lang="de-DE" altLang="de-DE" sz="1600" b="1" dirty="0" smtClean="0">
                <a:solidFill>
                  <a:schemeClr val="accent2"/>
                </a:solidFill>
              </a:rPr>
              <a:t> Economics Group (EEG) </a:t>
            </a:r>
          </a:p>
          <a:p>
            <a:pPr>
              <a:defRPr/>
            </a:pPr>
            <a:r>
              <a:rPr lang="de-DE" altLang="de-DE" sz="1600" dirty="0" smtClean="0">
                <a:solidFill>
                  <a:schemeClr val="accent2"/>
                </a:solidFill>
              </a:rPr>
              <a:t>	</a:t>
            </a:r>
            <a:r>
              <a:rPr lang="en-GB" altLang="de-DE" sz="1600" dirty="0" smtClean="0">
                <a:solidFill>
                  <a:schemeClr val="accent2"/>
                </a:solidFill>
              </a:rPr>
              <a:t>Institute of Energy Systems and Electrical Drives </a:t>
            </a:r>
          </a:p>
          <a:p>
            <a:pPr>
              <a:defRPr/>
            </a:pPr>
            <a:r>
              <a:rPr lang="de-DE" altLang="de-DE" sz="1600" dirty="0" smtClean="0">
                <a:solidFill>
                  <a:schemeClr val="accent2"/>
                </a:solidFill>
              </a:rPr>
              <a:t>	Vienna University </a:t>
            </a:r>
            <a:r>
              <a:rPr lang="de-DE" altLang="de-DE" sz="1600" dirty="0" err="1" smtClean="0">
                <a:solidFill>
                  <a:schemeClr val="accent2"/>
                </a:solidFill>
              </a:rPr>
              <a:t>of</a:t>
            </a:r>
            <a:r>
              <a:rPr lang="de-DE" altLang="de-DE" sz="1600" dirty="0" smtClean="0">
                <a:solidFill>
                  <a:schemeClr val="accent2"/>
                </a:solidFill>
              </a:rPr>
              <a:t> Technology</a:t>
            </a:r>
          </a:p>
          <a:p>
            <a:pPr>
              <a:defRPr/>
            </a:pPr>
            <a:r>
              <a:rPr lang="de-DE" altLang="de-DE" sz="1600" dirty="0" smtClean="0">
                <a:solidFill>
                  <a:schemeClr val="accent2"/>
                </a:solidFill>
              </a:rPr>
              <a:t>	Tel. 	+43-1-58801-370364</a:t>
            </a:r>
          </a:p>
          <a:p>
            <a:pPr>
              <a:defRPr/>
            </a:pPr>
            <a:r>
              <a:rPr lang="de-DE" altLang="de-DE" sz="1600" dirty="0" smtClean="0">
                <a:solidFill>
                  <a:schemeClr val="accent2"/>
                </a:solidFill>
              </a:rPr>
              <a:t>	Web:	</a:t>
            </a:r>
            <a:r>
              <a:rPr lang="de-DE" altLang="de-DE" sz="1600" dirty="0" smtClean="0">
                <a:solidFill>
                  <a:schemeClr val="accent2"/>
                </a:solidFill>
                <a:hlinkClick r:id="rId2"/>
              </a:rPr>
              <a:t>http://eeg.tuwien.ac.at</a:t>
            </a:r>
            <a:r>
              <a:rPr lang="de-DE" altLang="de-DE" sz="2000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de-DE" altLang="de-D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58774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88913"/>
            <a:ext cx="8229600" cy="7191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altLang="de-DE" sz="32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Making an Outline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552" y="1484784"/>
            <a:ext cx="8229600" cy="547260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de-DE" sz="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</a:t>
            </a:r>
            <a:r>
              <a:rPr lang="en-GB" altLang="de-DE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topic</a:t>
            </a:r>
            <a:r>
              <a:rPr lang="en-GB" altLang="de-DE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de-DE" sz="24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009650" lvl="1" indent="-609600">
              <a:buFont typeface="Wingdings" panose="05000000000000000000" pitchFamily="2" charset="2"/>
              <a:buChar char="ü"/>
            </a:pPr>
            <a:r>
              <a:rPr lang="en-GB" altLang="de-DE" sz="24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you feel passionate about</a:t>
            </a:r>
          </a:p>
          <a:p>
            <a:pPr marL="609600" indent="-609600" eaLnBrk="1" hangingPunct="1">
              <a:buFontTx/>
              <a:buAutoNum type="arabicPeriod"/>
            </a:pPr>
            <a:endParaRPr lang="en-GB" altLang="de-DE" sz="2400" i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en-GB" altLang="de-DE" sz="2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 questions</a:t>
            </a:r>
            <a:r>
              <a:rPr lang="en-GB" altLang="de-DE" sz="24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009650" lvl="1" indent="-609600">
              <a:buFont typeface="Wingdings" panose="05000000000000000000" pitchFamily="2" charset="2"/>
              <a:buChar char="ü"/>
            </a:pPr>
            <a:r>
              <a:rPr lang="en-GB" altLang="de-DE" sz="24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there enough research available on this topic?</a:t>
            </a:r>
          </a:p>
          <a:p>
            <a:pPr marL="1009650" lvl="1" indent="-609600">
              <a:buFont typeface="Wingdings" panose="05000000000000000000" pitchFamily="2" charset="2"/>
              <a:buChar char="ü"/>
            </a:pPr>
            <a:r>
              <a:rPr lang="en-GB" altLang="de-DE" sz="24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 topic new and unique enough that I can offer fresh opinions, new contribution?</a:t>
            </a:r>
          </a:p>
          <a:p>
            <a:pPr marL="1009650" lvl="1" indent="-609600">
              <a:buFontTx/>
              <a:buAutoNum type="arabicPeriod"/>
            </a:pPr>
            <a:endParaRPr lang="en-GB" altLang="de-DE" sz="2400" i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en-GB" altLang="de-DE" sz="2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the</a:t>
            </a:r>
            <a:r>
              <a:rPr lang="en-GB" altLang="de-DE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de-DE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 </a:t>
            </a:r>
            <a:r>
              <a:rPr lang="en-GB" altLang="de-DE" sz="2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paper </a:t>
            </a:r>
          </a:p>
          <a:p>
            <a:pPr marL="1009650" lvl="1" indent="-609600">
              <a:buFont typeface="Wingdings" panose="05000000000000000000" pitchFamily="2" charset="2"/>
              <a:buChar char="ü"/>
            </a:pPr>
            <a:r>
              <a:rPr lang="en-GB" altLang="de-DE" sz="24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 </a:t>
            </a:r>
            <a:r>
              <a:rPr lang="en-GB" altLang="de-DE" sz="24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objective/hypothesis</a:t>
            </a:r>
          </a:p>
        </p:txBody>
      </p:sp>
    </p:spTree>
    <p:extLst>
      <p:ext uri="{BB962C8B-B14F-4D97-AF65-F5344CB8AC3E}">
        <p14:creationId xmlns:p14="http://schemas.microsoft.com/office/powerpoint/2010/main" val="1865780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88913"/>
            <a:ext cx="8229600" cy="7191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GB" altLang="de-DE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Making an Outline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7544" y="836712"/>
            <a:ext cx="8229600" cy="547260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 eaLnBrk="1" hangingPunct="1">
              <a:buNone/>
            </a:pPr>
            <a:endParaRPr lang="en-GB" altLang="de-DE" sz="2400" i="1" dirty="0" smtClean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r>
              <a:rPr lang="en-GB" altLang="de-DE" sz="2400" i="1" dirty="0" smtClean="0">
                <a:solidFill>
                  <a:schemeClr val="tx2"/>
                </a:solidFill>
              </a:rPr>
              <a:t>3.       </a:t>
            </a:r>
            <a:r>
              <a:rPr lang="en-GB" altLang="de-DE" sz="2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Begin your research</a:t>
            </a:r>
          </a:p>
          <a:p>
            <a:pPr marL="857250" lvl="1" indent="-457200">
              <a:buFont typeface="Wingdings" panose="05000000000000000000" pitchFamily="2" charset="2"/>
              <a:buChar char="ü"/>
            </a:pPr>
            <a:r>
              <a:rPr lang="en-GB" altLang="de-DE" sz="2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Data: </a:t>
            </a:r>
            <a:r>
              <a:rPr lang="en-GB" altLang="de-DE" sz="24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 pages, journal articles, books, academic databases, etc.</a:t>
            </a:r>
          </a:p>
          <a:p>
            <a:pPr marL="0" indent="0" eaLnBrk="1" hangingPunct="1">
              <a:buNone/>
            </a:pPr>
            <a:endParaRPr lang="en-GB" altLang="de-DE" sz="2400" i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n-GB" altLang="de-DE" sz="24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     </a:t>
            </a:r>
            <a:r>
              <a:rPr lang="en-GB" altLang="de-DE" sz="2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</a:t>
            </a:r>
            <a:r>
              <a:rPr lang="en-GB" altLang="de-DE" sz="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GB" altLang="de-DE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Outline</a:t>
            </a:r>
            <a:r>
              <a:rPr lang="en-GB" altLang="de-DE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de-DE" sz="2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(ca. 2-3 pages)</a:t>
            </a:r>
          </a:p>
          <a:p>
            <a:pPr marL="1009650" lvl="1" indent="-609600">
              <a:buFont typeface="Wingdings" panose="05000000000000000000" pitchFamily="2" charset="2"/>
              <a:buChar char="ü"/>
            </a:pPr>
            <a:r>
              <a:rPr lang="en-GB" altLang="de-DE" sz="24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Motivation</a:t>
            </a:r>
          </a:p>
          <a:p>
            <a:pPr marL="1009650" lvl="1" indent="-609600">
              <a:buFont typeface="Wingdings" panose="05000000000000000000" pitchFamily="2" charset="2"/>
              <a:buChar char="ü"/>
            </a:pPr>
            <a:r>
              <a:rPr lang="en-GB" altLang="de-DE" sz="24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 objective</a:t>
            </a:r>
          </a:p>
          <a:p>
            <a:pPr marL="1009650" lvl="1" indent="-609600">
              <a:buFont typeface="Wingdings" panose="05000000000000000000" pitchFamily="2" charset="2"/>
              <a:buChar char="ü"/>
            </a:pPr>
            <a:r>
              <a:rPr lang="en-GB" altLang="de-DE" sz="24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 &amp; major data/literature</a:t>
            </a:r>
          </a:p>
          <a:p>
            <a:pPr marL="1009650" lvl="1" indent="-609600">
              <a:buFont typeface="Wingdings" panose="05000000000000000000" pitchFamily="2" charset="2"/>
              <a:buChar char="ü"/>
            </a:pPr>
            <a:r>
              <a:rPr lang="en-GB" altLang="de-DE" sz="24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structure</a:t>
            </a:r>
          </a:p>
          <a:p>
            <a:pPr marL="1409700" lvl="2" indent="-609600">
              <a:buFont typeface="Wingdings" panose="05000000000000000000" pitchFamily="2" charset="2"/>
              <a:buChar char="ü"/>
            </a:pPr>
            <a:r>
              <a:rPr lang="en-GB" altLang="de-DE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 your outline with your supervisor</a:t>
            </a:r>
          </a:p>
          <a:p>
            <a:pPr marL="1009650" lvl="1" indent="-609600">
              <a:buFontTx/>
              <a:buAutoNum type="arabicPeriod"/>
            </a:pPr>
            <a:endParaRPr lang="en-GB" altLang="de-DE" sz="2400" i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n-GB" altLang="de-DE" sz="24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      </a:t>
            </a:r>
            <a:r>
              <a:rPr lang="en-GB" altLang="de-DE" sz="2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 your paper</a:t>
            </a:r>
            <a:r>
              <a:rPr lang="de-DE" altLang="de-DE" sz="2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83165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188640"/>
            <a:ext cx="8229600" cy="7191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de-DE" altLang="de-DE" sz="32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</a:t>
            </a:r>
            <a:r>
              <a:rPr lang="de-DE" altLang="de-DE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32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Research Paper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512" y="1238198"/>
            <a:ext cx="8445624" cy="56166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609600" indent="-609600" eaLnBrk="1" hangingPunct="1">
              <a:spcBef>
                <a:spcPts val="0"/>
              </a:spcBef>
              <a:buFontTx/>
              <a:buAutoNum type="arabicPeriod"/>
            </a:pPr>
            <a:r>
              <a:rPr lang="en-GB" altLang="de-DE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</a:t>
            </a:r>
          </a:p>
          <a:p>
            <a:pPr marL="609600" indent="-609600" eaLnBrk="1" hangingPunct="1">
              <a:spcBef>
                <a:spcPts val="0"/>
              </a:spcBef>
              <a:buFontTx/>
              <a:buAutoNum type="arabicPeriod"/>
            </a:pPr>
            <a:endParaRPr lang="en-GB" altLang="de-DE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3429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altLang="de-DE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an informative title</a:t>
            </a:r>
          </a:p>
          <a:p>
            <a:pPr marL="400050" lvl="1" indent="0">
              <a:spcBef>
                <a:spcPts val="0"/>
              </a:spcBef>
              <a:buNone/>
            </a:pPr>
            <a:endParaRPr lang="en-GB" altLang="de-DE" sz="2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eaLnBrk="1" hangingPunct="1">
              <a:spcBef>
                <a:spcPts val="0"/>
              </a:spcBef>
              <a:buFontTx/>
              <a:buAutoNum type="arabicPeriod"/>
            </a:pPr>
            <a:r>
              <a:rPr lang="en-GB" altLang="de-DE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 </a:t>
            </a:r>
          </a:p>
          <a:p>
            <a:pPr marL="609600" indent="-609600" eaLnBrk="1" hangingPunct="1">
              <a:spcBef>
                <a:spcPts val="0"/>
              </a:spcBef>
              <a:buFontTx/>
              <a:buAutoNum type="arabicPeriod"/>
            </a:pPr>
            <a:endParaRPr lang="en-GB" altLang="de-DE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09650" lvl="1" indent="-6096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altLang="de-DE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 of your work</a:t>
            </a:r>
          </a:p>
          <a:p>
            <a:pPr marL="1009650" lvl="1" indent="-6096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altLang="de-DE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ca. 300 words</a:t>
            </a:r>
          </a:p>
          <a:p>
            <a:pPr marL="1009650" lvl="1" indent="-6096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altLang="de-DE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Incl. the rationale behind the study, method of approach, major results and conclusions</a:t>
            </a:r>
          </a:p>
        </p:txBody>
      </p:sp>
    </p:spTree>
    <p:extLst>
      <p:ext uri="{BB962C8B-B14F-4D97-AF65-F5344CB8AC3E}">
        <p14:creationId xmlns:p14="http://schemas.microsoft.com/office/powerpoint/2010/main" val="3560326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188640"/>
            <a:ext cx="8229600" cy="7191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de-DE" altLang="de-DE" sz="32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</a:t>
            </a:r>
            <a:r>
              <a:rPr lang="de-DE" altLang="de-DE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32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Research Paper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1520" y="1052736"/>
            <a:ext cx="8445624" cy="56166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en-GB" altLang="de-DE" sz="2400" dirty="0" smtClean="0">
                <a:solidFill>
                  <a:srgbClr val="C00000"/>
                </a:solidFill>
              </a:rPr>
              <a:t>3.     </a:t>
            </a:r>
            <a:r>
              <a:rPr lang="en-GB" altLang="de-DE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pPr marL="609600" indent="-609600" eaLnBrk="1" hangingPunct="1">
              <a:spcBef>
                <a:spcPts val="0"/>
              </a:spcBef>
              <a:buFontTx/>
              <a:buAutoNum type="arabicPeriod"/>
            </a:pPr>
            <a:endParaRPr lang="en-GB" altLang="de-DE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09650" lvl="1" indent="-6096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altLang="de-DE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Motivation</a:t>
            </a:r>
          </a:p>
          <a:p>
            <a:pPr marL="1009650" lvl="1" indent="-6096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altLang="de-DE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Hypothesis, objective</a:t>
            </a:r>
          </a:p>
          <a:p>
            <a:pPr marL="1009650" lvl="1" indent="-6096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altLang="de-DE" sz="24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Literature (State-of-the-art)</a:t>
            </a:r>
            <a:endParaRPr lang="en-GB" altLang="de-DE" sz="2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09650" lvl="1" indent="-6096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altLang="de-DE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 of the work</a:t>
            </a:r>
          </a:p>
          <a:p>
            <a:pPr marL="400050" lvl="1" indent="0">
              <a:spcBef>
                <a:spcPts val="0"/>
              </a:spcBef>
              <a:buNone/>
            </a:pPr>
            <a:endParaRPr lang="en-GB" altLang="de-DE" sz="2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GB" altLang="de-DE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    </a:t>
            </a:r>
            <a:r>
              <a:rPr lang="en-GB" altLang="de-DE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Methodology</a:t>
            </a:r>
          </a:p>
          <a:p>
            <a:pPr marL="609600" indent="-609600" eaLnBrk="1" hangingPunct="1">
              <a:spcBef>
                <a:spcPts val="0"/>
              </a:spcBef>
              <a:buFontTx/>
              <a:buAutoNum type="arabicPeriod"/>
            </a:pPr>
            <a:endParaRPr lang="en-GB" altLang="de-DE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09650" lvl="1" indent="-6096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altLang="de-DE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 data used</a:t>
            </a:r>
          </a:p>
          <a:p>
            <a:pPr marL="1009650" lvl="1" indent="-6096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altLang="de-DE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 methodology, f</a:t>
            </a:r>
            <a:r>
              <a:rPr lang="fr-FR" altLang="de-DE" sz="24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ormal</a:t>
            </a:r>
            <a:r>
              <a:rPr lang="fr-FR" altLang="de-DE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4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framework</a:t>
            </a:r>
            <a:r>
              <a:rPr lang="fr-FR" altLang="de-DE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fr-FR" altLang="de-DE" sz="24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equations</a:t>
            </a:r>
            <a:r>
              <a:rPr lang="fr-FR" altLang="de-DE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altLang="de-DE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models</a:t>
            </a:r>
            <a:r>
              <a:rPr lang="fr-FR" altLang="de-DE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etc. </a:t>
            </a:r>
            <a:r>
              <a:rPr lang="fr-FR" altLang="de-DE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fr-FR" altLang="de-DE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09650" lvl="1" indent="-609600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fr-FR" altLang="de-DE" sz="1600" dirty="0">
              <a:solidFill>
                <a:schemeClr val="tx2"/>
              </a:solidFill>
            </a:endParaRPr>
          </a:p>
          <a:p>
            <a:pPr marL="1009650" lvl="1" indent="-609600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en-GB" altLang="de-DE" sz="13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45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528" y="260648"/>
            <a:ext cx="8229600" cy="7191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de-DE" altLang="de-DE" sz="32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</a:t>
            </a:r>
            <a:r>
              <a:rPr lang="de-DE" altLang="de-DE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32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Research Paper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536" y="980728"/>
            <a:ext cx="8229600" cy="568863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spcBef>
                <a:spcPts val="0"/>
              </a:spcBef>
              <a:buAutoNum type="arabicPeriod" startAt="5"/>
            </a:pPr>
            <a:r>
              <a:rPr lang="en-GB" altLang="de-DE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pPr eaLnBrk="1" hangingPunct="1">
              <a:spcBef>
                <a:spcPts val="0"/>
              </a:spcBef>
              <a:buAutoNum type="arabicPeriod" startAt="5"/>
            </a:pPr>
            <a:endParaRPr lang="en-GB" altLang="de-DE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09650" lvl="1" indent="-6096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altLang="de-DE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Goal: to present and illustrate your findings</a:t>
            </a:r>
          </a:p>
          <a:p>
            <a:pPr marL="1009650" lvl="1" indent="-6096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altLang="de-DE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Summarize your findings in text and illustrate them (figure, tables)</a:t>
            </a:r>
          </a:p>
          <a:p>
            <a:pPr marL="1009650" lvl="1" indent="-6096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altLang="de-DE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 each of your results</a:t>
            </a:r>
          </a:p>
          <a:p>
            <a:pPr marL="1009650" lvl="1" indent="-6096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altLang="de-DE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Analyse your data </a:t>
            </a:r>
          </a:p>
          <a:p>
            <a:pPr marL="1009650" lvl="1" indent="-6096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altLang="de-DE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 every statement you make with evidence!</a:t>
            </a:r>
          </a:p>
          <a:p>
            <a:pPr marL="400050" lvl="1" indent="0">
              <a:spcBef>
                <a:spcPts val="0"/>
              </a:spcBef>
              <a:buNone/>
            </a:pPr>
            <a:endParaRPr lang="en-GB" altLang="de-DE" sz="2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AutoNum type="arabicPeriod" startAt="6"/>
            </a:pPr>
            <a:r>
              <a:rPr lang="en-GB" altLang="de-DE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r>
              <a:rPr lang="en-GB" altLang="de-DE" sz="2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spcBef>
                <a:spcPts val="0"/>
              </a:spcBef>
              <a:buAutoNum type="arabicPeriod" startAt="6"/>
            </a:pPr>
            <a:endParaRPr lang="en-GB" altLang="de-DE" sz="2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09650" lvl="1" indent="-6096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altLang="de-DE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Briefly summarize your findings</a:t>
            </a:r>
          </a:p>
          <a:p>
            <a:pPr marL="1009650" lvl="1" indent="-6096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altLang="de-DE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 the question</a:t>
            </a:r>
          </a:p>
          <a:p>
            <a:pPr marL="609600" indent="-609600" eaLnBrk="1" hangingPunct="1">
              <a:spcBef>
                <a:spcPts val="0"/>
              </a:spcBef>
              <a:buFontTx/>
              <a:buAutoNum type="arabicPeriod"/>
            </a:pPr>
            <a:endParaRPr lang="en-GB" altLang="de-DE" sz="2400" dirty="0" smtClean="0">
              <a:solidFill>
                <a:schemeClr val="tx2"/>
              </a:solidFill>
            </a:endParaRPr>
          </a:p>
          <a:p>
            <a:pPr marL="400050" lvl="1" indent="0">
              <a:spcBef>
                <a:spcPts val="0"/>
              </a:spcBef>
              <a:buNone/>
            </a:pPr>
            <a:endParaRPr lang="en-GB" altLang="de-DE" sz="1200" i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13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528" y="260648"/>
            <a:ext cx="8229600" cy="7191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de-DE" altLang="de-DE" sz="32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</a:t>
            </a:r>
            <a:r>
              <a:rPr lang="de-DE" altLang="de-DE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32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altLang="de-DE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Research Paper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7544" y="1052736"/>
            <a:ext cx="8229600" cy="568863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spcBef>
                <a:spcPts val="0"/>
              </a:spcBef>
              <a:buAutoNum type="arabicPeriod" startAt="7"/>
            </a:pPr>
            <a:r>
              <a:rPr lang="en-GB" altLang="de-DE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  <a:p>
            <a:pPr eaLnBrk="1" hangingPunct="1">
              <a:spcBef>
                <a:spcPts val="0"/>
              </a:spcBef>
              <a:buAutoNum type="arabicPeriod" startAt="7"/>
            </a:pPr>
            <a:endParaRPr lang="en-GB" altLang="de-DE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09650" lvl="1" indent="-6096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GB" altLang="de-DE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 all literature cited in your paper</a:t>
            </a:r>
          </a:p>
          <a:p>
            <a:pPr marL="180000" lvl="1" indent="0">
              <a:spcBef>
                <a:spcPts val="0"/>
              </a:spcBef>
              <a:buNone/>
            </a:pPr>
            <a:endParaRPr lang="en-US" sz="12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lvl="1" indent="0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</a:t>
            </a:r>
            <a:r>
              <a:rPr lang="en-US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to a journal publication: </a:t>
            </a: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[1] Van der Geer</a:t>
            </a: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J., </a:t>
            </a:r>
            <a:r>
              <a:rPr lang="en-US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Hanraads</a:t>
            </a: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J.A.J., </a:t>
            </a: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Lupton, </a:t>
            </a: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R.A., </a:t>
            </a: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2010. The art of writing a scientific article. J. Sci. </a:t>
            </a:r>
            <a:r>
              <a:rPr lang="en-US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</a:t>
            </a: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163, 51–59. </a:t>
            </a:r>
            <a:endParaRPr lang="en-US" sz="2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lvl="1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to a book: </a:t>
            </a: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[2] </a:t>
            </a:r>
            <a:r>
              <a:rPr lang="en-US" sz="20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Strunk</a:t>
            </a: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Jr., W., White, E.B., 2000. The Elements of Style, fourth ed. Longman, New York. </a:t>
            </a:r>
            <a:endParaRPr lang="en-US" sz="2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lvl="1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to a chapter in an edited book: </a:t>
            </a: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[3] </a:t>
            </a:r>
            <a:r>
              <a:rPr lang="en-US" sz="20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Mettam</a:t>
            </a: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G.R., Adams, L.B., 2009. How to prepare an electronic version of your article, in: Jones, B.S., Smith , R.Z. (Eds.), Introduction to the Electronic Age. E-Publishing Inc., New York, pp. 281–304</a:t>
            </a:r>
            <a:r>
              <a:rPr lang="en-US" sz="1200" dirty="0" smtClean="0">
                <a:solidFill>
                  <a:schemeClr val="tx2"/>
                </a:solidFill>
              </a:rPr>
              <a:t>.</a:t>
            </a:r>
          </a:p>
          <a:p>
            <a:pPr marL="180000" lvl="1" indent="0">
              <a:spcBef>
                <a:spcPts val="0"/>
              </a:spcBef>
              <a:buNone/>
            </a:pPr>
            <a:endParaRPr lang="en-US" sz="1200" dirty="0">
              <a:solidFill>
                <a:schemeClr val="tx2"/>
              </a:solidFill>
            </a:endParaRPr>
          </a:p>
          <a:p>
            <a:pPr marL="180000" lvl="1" indent="0">
              <a:spcBef>
                <a:spcPts val="0"/>
              </a:spcBef>
              <a:buNone/>
            </a:pPr>
            <a:endParaRPr lang="en-US" sz="1200" dirty="0" smtClean="0">
              <a:solidFill>
                <a:schemeClr val="tx2"/>
              </a:solidFill>
            </a:endParaRPr>
          </a:p>
          <a:p>
            <a:pPr marL="400050" lvl="1" indent="0">
              <a:spcBef>
                <a:spcPts val="0"/>
              </a:spcBef>
              <a:buNone/>
            </a:pPr>
            <a:endParaRPr lang="en-GB" altLang="de-DE" sz="1200" i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361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528" y="260648"/>
            <a:ext cx="8229600" cy="7191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de-DE" altLang="de-DE" sz="32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de-DE" altLang="de-DE" sz="32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Research Paper</a:t>
            </a:r>
          </a:p>
        </p:txBody>
      </p:sp>
      <p:sp>
        <p:nvSpPr>
          <p:cNvPr id="7" name="Rechteck 6"/>
          <p:cNvSpPr/>
          <p:nvPr/>
        </p:nvSpPr>
        <p:spPr>
          <a:xfrm>
            <a:off x="2854393" y="1196752"/>
            <a:ext cx="2736304" cy="18158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609600" lvl="0" indent="-609600">
              <a:buFontTx/>
              <a:buAutoNum type="arabicPeriod"/>
            </a:pPr>
            <a:r>
              <a:rPr lang="en-GB" altLang="de-DE" sz="1600" dirty="0">
                <a:solidFill>
                  <a:srgbClr val="C00000"/>
                </a:solidFill>
              </a:rPr>
              <a:t>Title </a:t>
            </a:r>
          </a:p>
          <a:p>
            <a:pPr marL="400050" lvl="1"/>
            <a:endParaRPr lang="en-GB" altLang="de-DE" sz="1600" dirty="0" smtClean="0">
              <a:solidFill>
                <a:srgbClr val="1F497D"/>
              </a:solidFill>
            </a:endParaRPr>
          </a:p>
          <a:p>
            <a:pPr marL="609600" lvl="0" indent="-609600">
              <a:buFontTx/>
              <a:buAutoNum type="arabicPeriod"/>
            </a:pPr>
            <a:r>
              <a:rPr lang="en-GB" altLang="de-DE" sz="1600" dirty="0" smtClean="0">
                <a:solidFill>
                  <a:srgbClr val="C00000"/>
                </a:solidFill>
              </a:rPr>
              <a:t>Abstract </a:t>
            </a:r>
          </a:p>
          <a:p>
            <a:pPr marL="609600" lvl="0" indent="-609600">
              <a:buFontTx/>
              <a:buAutoNum type="arabicPeriod"/>
            </a:pPr>
            <a:endParaRPr lang="en-GB" altLang="de-DE" sz="1600" dirty="0" smtClean="0">
              <a:solidFill>
                <a:srgbClr val="C00000"/>
              </a:solidFill>
            </a:endParaRPr>
          </a:p>
          <a:p>
            <a:pPr marL="609600" lvl="0" indent="-609600">
              <a:buFontTx/>
              <a:buAutoNum type="arabicPeriod"/>
            </a:pPr>
            <a:r>
              <a:rPr lang="en-GB" altLang="de-DE" sz="1600" dirty="0" smtClean="0">
                <a:solidFill>
                  <a:srgbClr val="C00000"/>
                </a:solidFill>
              </a:rPr>
              <a:t>Introduction</a:t>
            </a:r>
            <a:endParaRPr lang="en-GB" altLang="de-DE" sz="1600" dirty="0">
              <a:solidFill>
                <a:srgbClr val="C00000"/>
              </a:solidFill>
            </a:endParaRPr>
          </a:p>
          <a:p>
            <a:pPr marL="609600" lvl="0" indent="-609600">
              <a:buFontTx/>
              <a:buAutoNum type="arabicPeriod"/>
            </a:pPr>
            <a:endParaRPr lang="en-GB" altLang="de-DE" sz="1600" dirty="0">
              <a:solidFill>
                <a:srgbClr val="C00000"/>
              </a:solidFill>
            </a:endParaRPr>
          </a:p>
          <a:p>
            <a:pPr marL="609600" lvl="0" indent="-609600">
              <a:buFontTx/>
              <a:buAutoNum type="arabicPeriod"/>
            </a:pPr>
            <a:r>
              <a:rPr lang="en-GB" altLang="de-DE" sz="1600" dirty="0" smtClean="0">
                <a:solidFill>
                  <a:srgbClr val="C00000"/>
                </a:solidFill>
              </a:rPr>
              <a:t>Methodology</a:t>
            </a:r>
            <a:endParaRPr lang="en-GB" altLang="de-DE" sz="1600" dirty="0">
              <a:solidFill>
                <a:srgbClr val="C00000"/>
              </a:solidFill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827584" y="3501008"/>
            <a:ext cx="1944216" cy="129614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000" b="1" dirty="0" smtClean="0">
                <a:solidFill>
                  <a:schemeClr val="tx1"/>
                </a:solidFill>
              </a:rPr>
              <a:t>AT</a:t>
            </a:r>
          </a:p>
          <a:p>
            <a:pPr algn="ctr"/>
            <a:r>
              <a:rPr lang="en-GB" sz="2000" b="1" dirty="0" smtClean="0">
                <a:solidFill>
                  <a:schemeClr val="tx1"/>
                </a:solidFill>
              </a:rPr>
              <a:t>Results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5580112" y="3501008"/>
            <a:ext cx="1944216" cy="129614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000" b="1" dirty="0" smtClean="0">
                <a:solidFill>
                  <a:schemeClr val="tx1"/>
                </a:solidFill>
              </a:rPr>
              <a:t>CZ</a:t>
            </a:r>
          </a:p>
          <a:p>
            <a:pPr algn="ctr"/>
            <a:r>
              <a:rPr lang="de-AT" sz="2000" b="1" dirty="0" err="1" smtClean="0">
                <a:solidFill>
                  <a:schemeClr val="tx1"/>
                </a:solidFill>
              </a:rPr>
              <a:t>Results</a:t>
            </a:r>
            <a:endParaRPr lang="de-AT" sz="2000" b="1" dirty="0">
              <a:solidFill>
                <a:schemeClr val="tx1"/>
              </a:solidFill>
            </a:endParaRPr>
          </a:p>
        </p:txBody>
      </p:sp>
      <p:cxnSp>
        <p:nvCxnSpPr>
          <p:cNvPr id="12" name="Gerade Verbindung mit Pfeil 11"/>
          <p:cNvCxnSpPr>
            <a:stCxn id="7" idx="2"/>
            <a:endCxn id="10" idx="6"/>
          </p:cNvCxnSpPr>
          <p:nvPr/>
        </p:nvCxnSpPr>
        <p:spPr>
          <a:xfrm flipH="1">
            <a:off x="2771800" y="3012634"/>
            <a:ext cx="1450745" cy="113644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>
            <a:stCxn id="7" idx="2"/>
            <a:endCxn id="14" idx="2"/>
          </p:cNvCxnSpPr>
          <p:nvPr/>
        </p:nvCxnSpPr>
        <p:spPr>
          <a:xfrm>
            <a:off x="4222545" y="3012634"/>
            <a:ext cx="1357567" cy="113644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hteck 18"/>
          <p:cNvSpPr/>
          <p:nvPr/>
        </p:nvSpPr>
        <p:spPr>
          <a:xfrm>
            <a:off x="3142425" y="4985816"/>
            <a:ext cx="2160240" cy="10801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Compare results and derive conclusions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21" name="Gerade Verbindung mit Pfeil 20"/>
          <p:cNvCxnSpPr>
            <a:stCxn id="10" idx="6"/>
            <a:endCxn id="19" idx="0"/>
          </p:cNvCxnSpPr>
          <p:nvPr/>
        </p:nvCxnSpPr>
        <p:spPr>
          <a:xfrm>
            <a:off x="2771800" y="4149080"/>
            <a:ext cx="1450745" cy="836736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>
            <a:stCxn id="14" idx="2"/>
            <a:endCxn id="19" idx="0"/>
          </p:cNvCxnSpPr>
          <p:nvPr/>
        </p:nvCxnSpPr>
        <p:spPr>
          <a:xfrm flipH="1">
            <a:off x="4222545" y="4149080"/>
            <a:ext cx="1357567" cy="836736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winkelte Verbindung 24"/>
          <p:cNvCxnSpPr>
            <a:stCxn id="19" idx="1"/>
          </p:cNvCxnSpPr>
          <p:nvPr/>
        </p:nvCxnSpPr>
        <p:spPr>
          <a:xfrm rot="10800000">
            <a:off x="395537" y="1844824"/>
            <a:ext cx="2746888" cy="3681052"/>
          </a:xfrm>
          <a:prstGeom prst="bentConnector2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/>
          <p:nvPr/>
        </p:nvCxnSpPr>
        <p:spPr>
          <a:xfrm>
            <a:off x="395537" y="1844824"/>
            <a:ext cx="2376263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bgerundetes Rechteck 1"/>
          <p:cNvSpPr/>
          <p:nvPr/>
        </p:nvSpPr>
        <p:spPr>
          <a:xfrm>
            <a:off x="3615537" y="3729274"/>
            <a:ext cx="1265432" cy="7517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800" b="1" dirty="0" smtClean="0"/>
              <a:t>EU</a:t>
            </a:r>
            <a:endParaRPr lang="en-GB" sz="2800" b="1" dirty="0"/>
          </a:p>
        </p:txBody>
      </p:sp>
      <p:sp>
        <p:nvSpPr>
          <p:cNvPr id="3" name="Pfeil nach links und rechts 2"/>
          <p:cNvSpPr/>
          <p:nvPr/>
        </p:nvSpPr>
        <p:spPr>
          <a:xfrm>
            <a:off x="2854393" y="4061231"/>
            <a:ext cx="781503" cy="8784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Pfeil nach links und rechts 3"/>
          <p:cNvSpPr/>
          <p:nvPr/>
        </p:nvSpPr>
        <p:spPr>
          <a:xfrm>
            <a:off x="4901328" y="4061231"/>
            <a:ext cx="678784" cy="8784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452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4" grpId="0" animBg="1"/>
      <p:bldP spid="19" grpId="0" animBg="1"/>
      <p:bldP spid="2" grpId="0" animBg="1"/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269</Words>
  <Application>Microsoft Office PowerPoint</Application>
  <PresentationFormat>Bildschirmpräsentation (4:3)</PresentationFormat>
  <Paragraphs>99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Larissa</vt:lpstr>
      <vt:lpstr>PowerPoint-Präsentation</vt:lpstr>
      <vt:lpstr>Making an Outline</vt:lpstr>
      <vt:lpstr>Making an Outline</vt:lpstr>
      <vt:lpstr>Structure of a Research Paper</vt:lpstr>
      <vt:lpstr>Structure of a Research Paper</vt:lpstr>
      <vt:lpstr>Structure of a Research Paper</vt:lpstr>
      <vt:lpstr>Structure of a Research Paper</vt:lpstr>
      <vt:lpstr>Your Research Paper</vt:lpstr>
    </vt:vector>
  </TitlesOfParts>
  <Company>TU Wien - Campusversion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amela</dc:creator>
  <cp:lastModifiedBy>Amela Ajanovic</cp:lastModifiedBy>
  <cp:revision>25</cp:revision>
  <cp:lastPrinted>2014-02-04T09:21:21Z</cp:lastPrinted>
  <dcterms:created xsi:type="dcterms:W3CDTF">2014-01-27T09:08:44Z</dcterms:created>
  <dcterms:modified xsi:type="dcterms:W3CDTF">2017-01-30T09:37:26Z</dcterms:modified>
</cp:coreProperties>
</file>